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5" r:id="rId3"/>
    <p:sldId id="298" r:id="rId4"/>
    <p:sldId id="299" r:id="rId5"/>
    <p:sldId id="25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83" r:id="rId14"/>
    <p:sldId id="266" r:id="rId15"/>
    <p:sldId id="267" r:id="rId16"/>
    <p:sldId id="268" r:id="rId17"/>
    <p:sldId id="269" r:id="rId18"/>
    <p:sldId id="270" r:id="rId19"/>
    <p:sldId id="288" r:id="rId20"/>
    <p:sldId id="287" r:id="rId21"/>
    <p:sldId id="289" r:id="rId22"/>
    <p:sldId id="282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6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2" y="41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18-Feb-24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Конгениталне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малформације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трахеје и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бронха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56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Стадијум раних компликација или други манифестни стадијум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Симптоми су слични као у првом стадијуму уз бронхопнеумонију, бронхитис, ателектазу, емфизем и пнеумоторакс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Лекар може да превиди симптоме или да пошаље на екстракцију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не дође до леталног исхода 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Други латентни стадијум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Хемоптизије, кашаљ, поновни бронхитис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Трећи манифестни стадијум или стадијум касних компликација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Ретко се виђа,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Ако дете преживи перфорација зида трахеје, медијастинитис, плућни абсцес, гангрена, пнеумоторакс</a:t>
            </a: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Анамнеза,физикални налаз на плућима:ателектаза, емфизем,ослабљено дисање, балотман, или са дискретним знацима бронхитиса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Рендгенграфија плућа:постојање нетранспарентног страног тела.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Код транспарентних прате се индиректни знакови:клаћење медијастинума,емфизем, ателектаза,парадоксално кретање дијафрагме, али налаз може бити и нормалан.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ТРАХЕОБРОНХОСКОПИЈА ОМОГУЋАВА ДЕФИНИТИВНУ ДИЈАГНОЗУ И ТЕРАПИЈУ!!!!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 и 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Ð¡ÑÐ¾Ð´Ð½Ð° ÑÐ»Ð¸ÐºÐ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4525962" cy="4525962"/>
          </a:xfrm>
          <a:prstGeom prst="rect">
            <a:avLst/>
          </a:prstGeom>
          <a:noFill/>
        </p:spPr>
      </p:pic>
      <p:pic>
        <p:nvPicPr>
          <p:cNvPr id="1028" name="Picture 4" descr="Ð ÐµÐ·ÑÐ»ÑÐ°Ñ ÑÐ»Ð¸ÐºÐ° Ð·Ð° corpus alienum bronch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1828800"/>
            <a:ext cx="3400425" cy="3667125"/>
          </a:xfrm>
          <a:prstGeom prst="rect">
            <a:avLst/>
          </a:prstGeom>
          <a:noFill/>
        </p:spPr>
      </p:pic>
      <p:pic>
        <p:nvPicPr>
          <p:cNvPr id="7" name="Picture 4" descr="P12300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3" y="74613"/>
            <a:ext cx="8945562" cy="670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8916" name="Picture 4" descr="P12300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74613"/>
            <a:ext cx="8945562" cy="670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Чешћа  код дуголежећих вегетабилних страних тела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 код млађе деце.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Пнеумоторакс, емфизем, ателектаза,крварење и летални исход.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Око 1% није могуће екстраховати у трахеобронхоскопији, потребно је урадити торакотомију и екстракцију.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ПРЕВЕНЦИЈА АСПИРАЦИЈЕ СТРАНОГ ТЕЛА МОРА БИТИ ВАЖНА И КОНТИНУИРАНА!!!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Компликације екстракције страног тела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Страна тела заостају због промена у зидовима једњака (тумори, дивертикули, стенозе...) или због природе, величине и облика страног тела 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нема промена у једњаку страно тело најчешће заостаје на првом физиолошком сужењу.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sr-Cyrl-RS" b="0" dirty="0">
                <a:effectLst/>
                <a:latin typeface="Times New Roman" pitchFamily="18" charset="0"/>
                <a:cs typeface="Times New Roman" pitchFamily="18" charset="0"/>
              </a:rPr>
              <a:t>Страна тела ј</a:t>
            </a:r>
            <a:r>
              <a:rPr lang="x-none" b="0">
                <a:effectLst/>
                <a:latin typeface="Times New Roman" pitchFamily="18" charset="0"/>
                <a:cs typeface="Times New Roman" pitchFamily="18" charset="0"/>
              </a:rPr>
              <a:t>едњак</a:t>
            </a:r>
            <a:r>
              <a:rPr lang="sr-Cyrl-RS" b="0" dirty="0"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endParaRPr lang="en-US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AutoShape 2" descr="Ð ÐµÐ·ÑÐ»ÑÐ°Ñ ÑÐ»Ð¸ÐºÐ° Ð·Ð° corpus alienum bronchu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556" name="Picture 4" descr="Ð ÐµÐ·ÑÐ»ÑÐ°Ñ ÑÐ»Ð¸ÐºÐ° Ð·Ð° corpus alienum bronch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038600"/>
            <a:ext cx="2476500" cy="2339641"/>
          </a:xfrm>
          <a:prstGeom prst="rect">
            <a:avLst/>
          </a:prstGeom>
          <a:noFill/>
        </p:spPr>
      </p:pic>
      <p:pic>
        <p:nvPicPr>
          <p:cNvPr id="23558" name="Picture 6" descr="Ð ÐµÐ·ÑÐ»ÑÐ°Ñ ÑÐ»Ð¸ÐºÐ° Ð·Ð° corpus alienum bronchu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419600"/>
            <a:ext cx="2486025" cy="18383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Деца у игри (метални новаац, делови играчке)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Одрасли халапљивост, алхолисаност, неосетљивост због ношења протезе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Заглављено страно тело изазива некрозу и оштећење зидова једњака, медијастинитис, плеуритис или перитонитис са формирањем периезофагеалног апсцеса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 и патогенеза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Бол, отежано гутање или потпуна немогућност гутања, хиперсаливација, узнемиреност, страх, кашаљ, оток на врату код евентуалне перфорације или бол у средогруђу, епигастријуму...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Ð ÐµÐ·ÑÐ»ÑÐ°Ñ ÑÐ»Ð¸ÐºÐ° Ð·Ð° corpus alienum bronch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352800"/>
            <a:ext cx="2667000" cy="2438400"/>
          </a:xfrm>
          <a:prstGeom prst="rect">
            <a:avLst/>
          </a:prstGeom>
          <a:noFill/>
        </p:spPr>
      </p:pic>
      <p:pic>
        <p:nvPicPr>
          <p:cNvPr id="25604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1363" y="3271837"/>
            <a:ext cx="2763837" cy="249462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 , клиничка слика, радиографија код нетранспарентних страних тела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Езофагоскопија је је дијагностичка и терапијска метода!!!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 и диференцијална 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Трауматологија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трахеје и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бронха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95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трахеобронхомалација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трахејски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бронх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аплазија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атрезија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трахеје</a:t>
            </a:r>
          </a:p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стеноза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трахеје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Конгениталне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малформације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трахеје и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бронха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837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Најчешће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удружене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повредама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околних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органа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тешким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општим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стањем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пацијента</a:t>
            </a:r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Настају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последица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деловања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тупе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механичке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силе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пенетрацијом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јатрогено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инхалацијом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аспирацијом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хемијских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супстанци</a:t>
            </a:r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sr-Cyrl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ајбитније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рано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откривање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њихово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рано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збрињавање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трахеје и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бронха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887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механичке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отворене и затворене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термичке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(опекотине)</a:t>
            </a: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хемијске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трахеје и </a:t>
            </a:r>
            <a:r>
              <a:rPr lang="sr-Cyrl-RS" dirty="0" err="1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бронха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751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>
                <a:effectLst/>
                <a:latin typeface="Times New Roman" pitchFamily="18" charset="0"/>
                <a:cs typeface="Times New Roman" pitchFamily="18" charset="0"/>
              </a:rPr>
              <a:t>Трауматологија једњака</a:t>
            </a:r>
            <a:endParaRPr lang="en-US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Изоловане и удружене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Према узроку: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у току ендоскопских захвата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при повредама врата и грудног коша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при хирушким захватима на врату и грудном кошу и корозивне повреде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једњака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Ригидна или флексибилна ендоскопија једњака ради дијагностике или екстракције страног тела, бужирању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 и патогенеза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Анатомске малформације кичме (лордоза) или једњака(дивертикули, стенозе)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Перфорација једњака изазива продор инфекције у медијастинум и септично стање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Најчешће место перфорације је цервикални, потом торакални, па абдоминални део једњака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у току ендоскопских захвата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Бол (локализација бола зависи од места перфорације)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Отежано гутање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Испљувавање крви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Емфизем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Касније висока температура и септично стање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 о ендоскопском захвату и симптоми уз контрастну радиографију и радиографију плућа омогућавају постављање дијагнозе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Понови ендоскопски преглед даје податак о величини и локализацији лезије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се перфорација препозна у прва 24 h морталитет је два пута мањи.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 и диференцијалана дијагноза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Перфорација једњака је по живот опасна компликација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Болесник може преживети једино , ако се препозна на време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Искључивање исхране пер ос, пласирање назогастричне сондеи високе дозе антибиотика широког спектра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Одлуку о хирушком лечењу доноси грудни хирург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Морталитет вратних перфорација 20-25%, торакалних 40-45%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 и компликације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Отворене и затворене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Најчешће су удружене са другим тешким повредама  и ретко се препознају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Повреде једњака при повредама врата и грудног коша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Оштећење зидова једњака настало као последица ингестије хемијских супстанци, најчешће киселина и база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Етиологија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Деца из незнања и страха , а одрасли алкохолисаном стању задесно узимају корозивна средста или као покушај самоубиства.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Киселине изазивају коагулациону некрозу, базе коликвациону некрозу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Корозивне повреде једњака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A95702-0565-CB1D-F26B-3C5C7CE12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/>
          </a:bodyPr>
          <a:lstStyle/>
          <a:p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дликује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недовољном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чврстином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скелета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бронха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плачу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физичком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напрезању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када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долази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повећаног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притиска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грудном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кошу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последичног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колапса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бронха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Дијагноза: хетероанамнеза, клиничка слика, фибер трахеобронхоскопија.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Лечење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исто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ларингомалације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хигијенско-дијететски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режим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поливитаминска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препарати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калцијума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Прогноза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болести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повољна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јер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растом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детета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долази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сазревања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скелета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чезавања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тегоба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DC2C8B-3974-4380-A9F5-BB9679A64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Трахоебронхомалација</a:t>
            </a: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552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Примарна локална некроза у устима, ждрелу, једњаку, желуцу и цревима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Генерализована интоксикација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Акутни, суакутни или хронични езофагитис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Излечење езофагитиса и формирање ожиљних стеноза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Касне компликације као што су рестеноза и малигна алтерација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Формирање ожиљака и стенозе почиње треће недеље од времена ингестије.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Ток промена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Зависи од врсте, количине, од концентрације и времена ингестије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Бол у устима, отежано  гутање,хиперсаливација, отежано дисање,постепени развој шока, пад крвног притиска и летални исход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не дође до развоја шока након 24 -48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може доћи до оштећења бубрега и хематурије, хемолизе, електролитни дисбаланс,  медијастинитис,могуће  су трахеоезофагеалне фистуле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Дијагноза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Анамнеза је типична,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Езофагоскопија се ретко изводи у прва 24 часа, мада неки аутори препоручују уз истовремено пласирање назогастричне сонде.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Контраиндикација је сумња на перфорацију једњака и шок.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Најчешће се изводи езофагоскопија након  3-4 дана</a:t>
            </a:r>
          </a:p>
          <a:p>
            <a:r>
              <a:rPr lang="x-none" dirty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Смештај у јединицу интензивне неге, ради контроле виталних параметара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Антишок терапија, антибиотика, кортикостероиди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Уколико нема знакова крвављења терапија кортикостероидима се наставља у наредне четири недеље због превенције стенозе једњака.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првих 12 h болесник умире због шока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Лечење  стеноза  једњака започиње најраније током друге или треће недеље  по санацији акутне вазе и започињању епителизације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Контролна езофагоскопи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ja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 се спроводи десет дана након први  уз бужирање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Код мултиплих дугачких стеноза терапија је хируршка.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Терапија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Гастроезофагеална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рефлуксна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5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представља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синдром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настао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услед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гастроезофагеалног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рефлукса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штетног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дејства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желудачног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дуоденалног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сока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дистални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део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једњака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sr-Cyrl-RS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Етиопатогенеза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инсуфицијенција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доњег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езофагеалног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сфинктера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ослабљена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перисталтика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једњака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поремећаји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желудачног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пражњења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Гастроезофагеална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рефлуксна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 (ГЕРБ)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9715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0924" y="1752600"/>
            <a:ext cx="8077200" cy="4767072"/>
          </a:xfrm>
        </p:spPr>
        <p:txBody>
          <a:bodyPr>
            <a:normAutofit/>
          </a:bodyPr>
          <a:lstStyle/>
          <a:p>
            <a:pPr marL="360000" indent="-457200"/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Основни</a:t>
            </a:r>
            <a:r>
              <a:rPr lang="de-DE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симптоми</a:t>
            </a:r>
            <a:r>
              <a:rPr lang="de-DE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ГЕРБ-а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су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дисфагија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одинофагија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регургитација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горушица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22960" indent="-457200"/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00" indent="-457200"/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ГЕРБ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може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манифестовати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атипичним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симптомима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укључујући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мучнину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повраћање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ретростерналне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болове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хроничним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кашљем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Гастроезофагеална </a:t>
            </a:r>
            <a:r>
              <a:rPr lang="sr-Cyrl-R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рефлуксна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 (ГЕРБ)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1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indent="-457200"/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Повраћај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желудачног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садржаја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једњака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ларингофаринкс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означава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као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ларингофарингеални</a:t>
            </a:r>
            <a:r>
              <a:rPr lang="de-DE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рефлукс</a:t>
            </a:r>
            <a:r>
              <a:rPr lang="de-DE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(ЛПР)</a:t>
            </a:r>
            <a:endParaRPr lang="sr-Cyrl-R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00" indent="-457200"/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во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стање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манифестује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типичним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знацима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ГЕРБ-а.</a:t>
            </a:r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00" indent="-457200"/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Симптоми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ЛПР-а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укључују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globus</a:t>
            </a:r>
            <a:r>
              <a:rPr lang="de-DE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pharyngicus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дисфонију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хронични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кашаљ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гушобољу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знаке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хроничног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риносинузитиса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фарингитиса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рецидивантних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отитиса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7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Гастроезофагеална </a:t>
            </a:r>
            <a:r>
              <a:rPr lang="sr-Cyrl-RS" sz="3700" dirty="0" err="1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рефлуксна</a:t>
            </a:r>
            <a:r>
              <a:rPr lang="sr-Cyrl-RS" sz="37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 (ГЕРБ)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6753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Дијагноза</a:t>
            </a:r>
            <a:r>
              <a:rPr lang="de-DE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поставља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основу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контрастне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радиографије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флексибилне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езофагоскопије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манометрије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24-часовне pH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метрије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sr-Cyrl-R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Клиничким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ОРЛ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прегледом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често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уочавају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секундарни</a:t>
            </a:r>
            <a:r>
              <a:rPr lang="de-DE" sz="2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u="sng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знаци</a:t>
            </a:r>
            <a:r>
              <a:rPr lang="de-DE" sz="28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ГЕРБ-а: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едематозна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елонгирана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увула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хиперемија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непчаних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лукова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гранулирана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слузница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задњег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зида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ждрела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хиперемија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пахидермија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слузнице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аритеноидних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набора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3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Гастроезофагеална </a:t>
            </a:r>
            <a:r>
              <a:rPr lang="sr-Cyrl-RS" sz="3300" dirty="0" err="1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рефлуксна</a:t>
            </a:r>
            <a:r>
              <a:rPr lang="sr-Cyrl-RS" sz="33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 (ГЕРБ)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9915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подразумева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промену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животних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навика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хигијенско-дијететског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режима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употребу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инхибитора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протонске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пумпе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 у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најтежим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случајевима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антирефлуксну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хируршку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e-DE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процедуру</a:t>
            </a:r>
            <a:r>
              <a:rPr lang="sr-Cyrl-R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3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Гастроезофагеална </a:t>
            </a:r>
            <a:r>
              <a:rPr lang="sr-Cyrl-RS" sz="3300" dirty="0" err="1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рефлуксна</a:t>
            </a:r>
            <a:r>
              <a:rPr lang="sr-Cyrl-RS" sz="3300" dirty="0">
                <a:solidFill>
                  <a:srgbClr val="4646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болест (ГЕРБ)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28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7D976C-D9F5-ADB1-F161-467F75EC6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>
            <a:normAutofit/>
          </a:bodyPr>
          <a:lstStyle/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остојање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мембранозн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стеноз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различитим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висинама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век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непотпуна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Најчешћа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локализација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вратном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ређе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грудном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sr-Cyrl-R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Стелене се срећу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пролонгираних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интубација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код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превисоко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урађене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трахеотомије</a:t>
            </a: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sr-Cyrl-R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линичк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сли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: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инспираторни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стридор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отежано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дисање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гушење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Дијагноза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трахеобронхоскопиј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ЦТ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трахеје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marL="0" marR="0" indent="342900" algn="just">
              <a:spcBef>
                <a:spcPts val="0"/>
              </a:spcBef>
              <a:spcAft>
                <a:spcPts val="0"/>
              </a:spcAft>
            </a:pP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Лечење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дуготрајно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Најбољи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резултати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постижу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хируршком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терапијом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ожиљних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стеноза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сачека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док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запаљење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повуче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стабилизације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ожиљака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долази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око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6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месеци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након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повреде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24A324-5F7A-A739-E8A9-CF6B81549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Стеноза трахеје</a:t>
            </a:r>
            <a:endParaRPr lang="en-US" sz="4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8122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Бенигни тумори једњака су изузетно ретки. Могу бити локализовани у било ком делу једњака. Њихов раст може бити интралуминалан, интрамуралан или периезофагеалан. Патохистолошки најчешћи су аденоми, папиломи, фиброми, лејиомиоми, рабдомиоми, неуриноми и липоми.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Дуго су асимптоматски, споро расту и постепено доводе до сужавања лумена једњака што се клинички манифестује дисфагијом, регургитацијом и застојем хране у једњаку. У ређим случајевима дају бол и притисак иза грудне кости и крварење.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 се поставља на основу радиографије и езофагоскопије са биопсијом.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је хируршка. 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Бенигни тумори једњака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586602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81272"/>
          </a:xfrm>
        </p:spPr>
        <p:txBody>
          <a:bodyPr>
            <a:normAutofit/>
          </a:bodyPr>
          <a:lstStyle/>
          <a:p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ајчешће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јављају код мушкараца преко пете деценије живота.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Хистопатолошки се најчешће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 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сквамоцелуларном карциному.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факторе ризика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убрајају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алкохолизам, пушење, хронични езофагитис, ГЕРБ, хијатусна хернија, корозивне повреде једњака, кардиоспазам и </a:t>
            </a:r>
            <a:r>
              <a:rPr lang="de-DE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Plummer-Vinson</a:t>
            </a: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синдром.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Симптоматологија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дуго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неупадљива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Први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дисфагија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чврсту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храну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лумен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једњака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буде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сужен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трећину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даљим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сужењем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лумена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једњака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пацијенти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отежано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гутају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течност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Остали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ретростернални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скапуларни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кашаљ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промуклост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услед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лезије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n.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reccurens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штуцање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услед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захваћености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sr-Cyrl-R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phrenicus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диспепсија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регургитација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кахексија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de-DE" sz="44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алигни тумори једњака</a:t>
            </a:r>
            <a:endParaRPr lang="en-US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229786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953000"/>
          </a:xfrm>
        </p:spPr>
        <p:txBody>
          <a:bodyPr>
            <a:normAutofit/>
          </a:bodyPr>
          <a:lstStyle/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ијагноза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често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поставља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одмаклом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стадијуму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Нативни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РТГ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грудног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једњака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некарактеристичан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онтрастна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пасажа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једњака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сужење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лумена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једњака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вегетантним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израштајем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нарецканим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ивицама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услед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улкуса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огризак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јабуке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Дефинитивна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дијагноза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поставља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езофагоскопијом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биопсијом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патохистолошком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верификацијом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ори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 ЦТ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ПЕТ ЦТ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како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утврдило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тумор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проширио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метастазирао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подручја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изван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једњака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sr-Cyrl-R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</a:t>
            </a:r>
            <a:r>
              <a:rPr lang="sr-Cyrl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операбилних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ресекција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реконструкцијом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Радиотерапија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након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хируршке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ресекције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тумора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иноперабилних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карцинома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узнапредовале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малигне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присуством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регионалних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удаљених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метастаза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хемиотерапија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лоша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петогодишње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преживљавање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10%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случајева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38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Страна тела трахеобронхијалног стабла и једњака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x-none" sz="2600" dirty="0">
                <a:latin typeface="Times New Roman" pitchFamily="18" charset="0"/>
                <a:cs typeface="Times New Roman" pitchFamily="18" charset="0"/>
              </a:rPr>
              <a:t>Најчешће код деце узраста од 1-3 година</a:t>
            </a:r>
          </a:p>
          <a:p>
            <a:pPr algn="just"/>
            <a:r>
              <a:rPr lang="x-none" sz="2600" dirty="0">
                <a:latin typeface="Times New Roman" pitchFamily="18" charset="0"/>
                <a:cs typeface="Times New Roman" pitchFamily="18" charset="0"/>
              </a:rPr>
              <a:t>У САД годишње умире око 3000 деце због аспирације страног тела</a:t>
            </a:r>
          </a:p>
          <a:p>
            <a:pPr algn="just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најургентнија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у ОРЛ,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АРИ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некада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гушења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just"/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У 90%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случајева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страним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телима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деце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l-SI" sz="2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егзогена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ендогена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/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Егзогена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жива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нежива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2" algn="just"/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Нежива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органска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неорганска</a:t>
            </a:r>
            <a:endParaRPr lang="x-none" sz="2600" dirty="0">
              <a:latin typeface="Times New Roman" pitchFamily="18" charset="0"/>
              <a:cs typeface="Times New Roman" pitchFamily="18" charset="0"/>
            </a:endParaRPr>
          </a:p>
          <a:p>
            <a:pPr lvl="2" algn="just"/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Органска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вегетабилна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невегетабилна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600" b="1" dirty="0" err="1">
                <a:latin typeface="Times New Roman" pitchFamily="18" charset="0"/>
                <a:cs typeface="Times New Roman" pitchFamily="18" charset="0"/>
              </a:rPr>
              <a:t>Ендогена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најчешћа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бронхиолити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казеифицирани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>
                <a:latin typeface="Times New Roman" pitchFamily="18" charset="0"/>
                <a:cs typeface="Times New Roman" pitchFamily="18" charset="0"/>
              </a:rPr>
              <a:t>лимфонодуси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Душник и душнице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ради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органским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вегетабилним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страним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телима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онима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луче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етерична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пасуљ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кикирики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зрно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кукуруза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ораха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семенке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бундеве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сунцокрета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sl-SI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органских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невегетабилних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парчићи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костију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хрскавице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зуби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неорганских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делови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дечијих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играчака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ексер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чиода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живих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лептири</a:t>
            </a:r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, пијавице,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осе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x-none" sz="2400" dirty="0">
                <a:latin typeface="Times New Roman" pitchFamily="18" charset="0"/>
                <a:cs typeface="Times New Roman" pitchFamily="18" charset="0"/>
              </a:rPr>
              <a:t>Због анатомских карактеристика страна тела су чешћа у десном бронху него у левом бронху.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Душник и душнице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Зависи од времена које је протекло од аспирације, врсте величине и облика страног у дисајним путевима, као и положаја страног тела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50% случајева нема сигурних анамнестичких података о аспирацији страног тела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Džekson је поделио клиничку слику у пет стадијума.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Болесник може егзитирати у свакој фази.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Први манифестни стадијум: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У моменту аспирације страног тела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Кашаљ (увек присутан), гушење, цијаноза, психомоторни немир, повраћање,понекада губитак свести и попуштање сфинктера.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Могу бити непримећени јер је дете само или пратилац није обратио пажњу.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Ако не умре наступа следећа фаза</a:t>
            </a:r>
          </a:p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Први латентни стадијум: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Страно тело је обложено секретом, дошло је до замора рефлекса кашља и адаптације детета на смањен дисајни простор.Повремено кашљуцање </a:t>
            </a: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Траје од 12-24 h и лекар веома често баш у овој фази види болесника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Клиничка слика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1980</Words>
  <Application>Microsoft Office PowerPoint</Application>
  <PresentationFormat>On-screen Show (4:3)</PresentationFormat>
  <Paragraphs>187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Lucida Sans Unicode</vt:lpstr>
      <vt:lpstr>Times New Roman</vt:lpstr>
      <vt:lpstr>Verdana</vt:lpstr>
      <vt:lpstr>Wingdings 2</vt:lpstr>
      <vt:lpstr>Wingdings 3</vt:lpstr>
      <vt:lpstr>Concourse</vt:lpstr>
      <vt:lpstr>Конгениталне малформације трахеје и бронха</vt:lpstr>
      <vt:lpstr>Конгениталне малформације трахеје и бронха</vt:lpstr>
      <vt:lpstr>Трахоебронхомалација </vt:lpstr>
      <vt:lpstr>Стеноза трахеје</vt:lpstr>
      <vt:lpstr>Страна тела трахеобронхијалног стабла и једњака</vt:lpstr>
      <vt:lpstr>Душник и душнице</vt:lpstr>
      <vt:lpstr>Душник и душнице</vt:lpstr>
      <vt:lpstr>Клиничка слика</vt:lpstr>
      <vt:lpstr>Клиничка слика</vt:lpstr>
      <vt:lpstr>Клиничка слика</vt:lpstr>
      <vt:lpstr>Дијагноза и терапија</vt:lpstr>
      <vt:lpstr>PowerPoint Presentation</vt:lpstr>
      <vt:lpstr>PowerPoint Presentation</vt:lpstr>
      <vt:lpstr>Компликације екстракције страног тела</vt:lpstr>
      <vt:lpstr>         Страна тела једњака</vt:lpstr>
      <vt:lpstr>Етиологија и патогенеза</vt:lpstr>
      <vt:lpstr>Клиничка слика</vt:lpstr>
      <vt:lpstr>Дијагноза и диференцијална дијагноза</vt:lpstr>
      <vt:lpstr>Трауматологија трахеје и бронха</vt:lpstr>
      <vt:lpstr>Повреде трахеје и бронха</vt:lpstr>
      <vt:lpstr>Повреде трахеје и бронха</vt:lpstr>
      <vt:lpstr>Трауматологија једњака</vt:lpstr>
      <vt:lpstr>Повреде једњака</vt:lpstr>
      <vt:lpstr>Повреде у току ендоскопских захвата</vt:lpstr>
      <vt:lpstr>Клиничка слика</vt:lpstr>
      <vt:lpstr>Дијагноза и диференцијалана дијагноза</vt:lpstr>
      <vt:lpstr>Терапија и компликације</vt:lpstr>
      <vt:lpstr>Повреде једњака при повредама врата и грудног коша</vt:lpstr>
      <vt:lpstr>Корозивне повреде једњака</vt:lpstr>
      <vt:lpstr>Ток промена </vt:lpstr>
      <vt:lpstr>Клиничка слика</vt:lpstr>
      <vt:lpstr>PowerPoint Presentation</vt:lpstr>
      <vt:lpstr>Терапија</vt:lpstr>
      <vt:lpstr>Гастроезофагеална рефлуксна болест</vt:lpstr>
      <vt:lpstr>Гастроезофагеална рефлуксна болест (ГЕРБ)</vt:lpstr>
      <vt:lpstr>Гастроезофагеална рефлуксна болест (ГЕРБ)</vt:lpstr>
      <vt:lpstr>Гастроезофагеална рефлуксна болест (ГЕРБ)</vt:lpstr>
      <vt:lpstr>Гастроезофагеална рефлуксна болест (ГЕРБ)</vt:lpstr>
      <vt:lpstr>Гастроезофагеална рефлуксна болест (ГЕРБ)</vt:lpstr>
      <vt:lpstr>Бенигни тумори једњака</vt:lpstr>
      <vt:lpstr>Малигни тумори једњака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 тела трахеобронхијалног стабла и једњака</dc:title>
  <dc:creator>Jasmina</dc:creator>
  <cp:lastModifiedBy>Branislav Belic</cp:lastModifiedBy>
  <cp:revision>17</cp:revision>
  <dcterms:created xsi:type="dcterms:W3CDTF">2006-08-16T00:00:00Z</dcterms:created>
  <dcterms:modified xsi:type="dcterms:W3CDTF">2024-02-18T18:02:20Z</dcterms:modified>
</cp:coreProperties>
</file>